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62" r:id="rId4"/>
    <p:sldId id="263" r:id="rId5"/>
    <p:sldId id="264" r:id="rId6"/>
    <p:sldId id="267" r:id="rId7"/>
    <p:sldId id="266" r:id="rId8"/>
    <p:sldId id="265" r:id="rId9"/>
    <p:sldId id="268" r:id="rId10"/>
    <p:sldId id="269" r:id="rId11"/>
    <p:sldId id="270" r:id="rId12"/>
    <p:sldId id="271" r:id="rId13"/>
    <p:sldId id="272" r:id="rId14"/>
    <p:sldId id="274" r:id="rId15"/>
    <p:sldId id="275" r:id="rId16"/>
    <p:sldId id="277" r:id="rId17"/>
    <p:sldId id="278" r:id="rId18"/>
    <p:sldId id="279" r:id="rId19"/>
    <p:sldId id="280" r:id="rId20"/>
    <p:sldId id="281" r:id="rId21"/>
    <p:sldId id="283" r:id="rId22"/>
    <p:sldId id="282" r:id="rId23"/>
    <p:sldId id="276" r:id="rId24"/>
    <p:sldId id="284" r:id="rId25"/>
    <p:sldId id="285" r:id="rId26"/>
    <p:sldId id="26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CCCC"/>
    <a:srgbClr val="FF5050"/>
    <a:srgbClr val="FF3300"/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1618" autoAdjust="0"/>
    <p:restoredTop sz="94660"/>
  </p:normalViewPr>
  <p:slideViewPr>
    <p:cSldViewPr>
      <p:cViewPr varScale="1">
        <p:scale>
          <a:sx n="65" d="100"/>
          <a:sy n="65" d="100"/>
        </p:scale>
        <p:origin x="120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7F1E4-8C89-4380-A251-FEB343D9E608}" type="datetimeFigureOut">
              <a:rPr lang="en-MY" smtClean="0"/>
              <a:t>31/12/2019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85C0E1-2FEF-4D8D-9272-69CE67508807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86056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AD9B-016F-4AB3-B6AB-440FCCD6893E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2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903FE-9B1E-4BF7-A21C-FE2A0F2CBA4E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65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6C30E-67A7-44AA-9C69-AC382C3784B0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65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F46D-719B-4CC6-96ED-126007C0C99C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87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754BB-DE77-4243-8F34-57EAA73B0156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7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3A07-3768-4BF6-9094-E47EE86C2419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89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E92E7-521A-4A40-A508-D7761013FAD4}" type="datetime1">
              <a:rPr lang="en-US" smtClean="0"/>
              <a:t>12/31/2019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5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70A1F-19E2-425E-B875-81EDB0FA4EC5}" type="datetime1">
              <a:rPr lang="en-US" smtClean="0"/>
              <a:t>12/31/2019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3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1422-482E-485A-8113-4AF6BA30D4A5}" type="datetime1">
              <a:rPr lang="en-US" smtClean="0"/>
              <a:t>12/31/2019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19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ED7A0-7ED7-4103-BAF6-AF15FA6DD2B9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1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C38BE-8BBB-4C40-8D78-F2F4B4E12F84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77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E7C8E-2F5D-4B15-88EE-131A03AC9441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0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Triangle 15"/>
          <p:cNvSpPr/>
          <p:nvPr/>
        </p:nvSpPr>
        <p:spPr>
          <a:xfrm rot="5400000">
            <a:off x="190500" y="-190500"/>
            <a:ext cx="2514600" cy="2895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3300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339975"/>
            <a:ext cx="6400800" cy="1470025"/>
          </a:xfrm>
        </p:spPr>
        <p:txBody>
          <a:bodyPr>
            <a:normAutofit fontScale="90000"/>
          </a:bodyPr>
          <a:lstStyle/>
          <a:p>
            <a:r>
              <a:rPr lang="en-US" altLang="en-US" b="1" dirty="0">
                <a:solidFill>
                  <a:srgbClr val="000000"/>
                </a:solidFill>
              </a:rPr>
              <a:t>Training of Core Trainers </a:t>
            </a:r>
            <a:br>
              <a:rPr lang="en-US" altLang="en-US" b="1" dirty="0">
                <a:solidFill>
                  <a:srgbClr val="000000"/>
                </a:solidFill>
              </a:rPr>
            </a:br>
            <a:r>
              <a:rPr lang="en-US" altLang="en-US" b="1" dirty="0">
                <a:solidFill>
                  <a:srgbClr val="000000"/>
                </a:solidFill>
              </a:rPr>
              <a:t>CPG Management of </a:t>
            </a:r>
            <a:r>
              <a:rPr lang="en-US" altLang="en-US" b="1" dirty="0" err="1">
                <a:solidFill>
                  <a:srgbClr val="000000"/>
                </a:solidFill>
              </a:rPr>
              <a:t>Haemophilia</a:t>
            </a:r>
            <a:br>
              <a:rPr lang="en-MY" altLang="en-US" sz="6000" b="1" dirty="0">
                <a:solidFill>
                  <a:srgbClr val="000000"/>
                </a:solidFill>
              </a:rPr>
            </a:br>
            <a:r>
              <a:rPr lang="en-MY" altLang="en-US" sz="6000" b="1" dirty="0">
                <a:solidFill>
                  <a:srgbClr val="000000"/>
                </a:solidFill>
              </a:rPr>
              <a:t>Case Discussion 4</a:t>
            </a:r>
            <a:br>
              <a:rPr lang="en-US" altLang="en-US" sz="6000" b="1" dirty="0">
                <a:solidFill>
                  <a:srgbClr val="000000"/>
                </a:solidFill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191000"/>
            <a:ext cx="8458200" cy="1752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AU" sz="2400" b="1" dirty="0" err="1">
                <a:solidFill>
                  <a:schemeClr val="tx1"/>
                </a:solidFill>
              </a:rPr>
              <a:t>Dr.</a:t>
            </a:r>
            <a:r>
              <a:rPr lang="en-AU" sz="2400" b="1" dirty="0">
                <a:solidFill>
                  <a:schemeClr val="tx1"/>
                </a:solidFill>
              </a:rPr>
              <a:t> </a:t>
            </a:r>
            <a:r>
              <a:rPr lang="en-AU" sz="2400" b="1" dirty="0" err="1">
                <a:solidFill>
                  <a:schemeClr val="tx1"/>
                </a:solidFill>
              </a:rPr>
              <a:t>Aisyah</a:t>
            </a:r>
            <a:r>
              <a:rPr lang="en-AU" sz="2400" b="1" dirty="0">
                <a:solidFill>
                  <a:schemeClr val="tx1"/>
                </a:solidFill>
              </a:rPr>
              <a:t> Muhammad </a:t>
            </a:r>
            <a:r>
              <a:rPr lang="en-AU" sz="2400" b="1" dirty="0" err="1">
                <a:solidFill>
                  <a:schemeClr val="tx1"/>
                </a:solidFill>
              </a:rPr>
              <a:t>Rivai</a:t>
            </a:r>
            <a:endParaRPr lang="en-AU" sz="2400" b="1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AU" sz="2400" dirty="0">
                <a:solidFill>
                  <a:schemeClr val="tx1"/>
                </a:solidFill>
              </a:rPr>
              <a:t>Consultant Paediatric </a:t>
            </a:r>
            <a:r>
              <a:rPr lang="en-AU" sz="2400" dirty="0" err="1">
                <a:solidFill>
                  <a:schemeClr val="tx1"/>
                </a:solidFill>
              </a:rPr>
              <a:t>Haemato</a:t>
            </a:r>
            <a:r>
              <a:rPr lang="en-AU" sz="2400" dirty="0">
                <a:solidFill>
                  <a:schemeClr val="tx1"/>
                </a:solidFill>
              </a:rPr>
              <a:t>-oncologist</a:t>
            </a:r>
          </a:p>
          <a:p>
            <a:pPr>
              <a:spcBef>
                <a:spcPts val="0"/>
              </a:spcBef>
            </a:pPr>
            <a:r>
              <a:rPr lang="en-AU" sz="2400" b="1" dirty="0">
                <a:solidFill>
                  <a:schemeClr val="tx1"/>
                </a:solidFill>
              </a:rPr>
              <a:t>Dr. </a:t>
            </a:r>
            <a:r>
              <a:rPr lang="en-AU" sz="2400" b="1" dirty="0" err="1">
                <a:solidFill>
                  <a:schemeClr val="tx1"/>
                </a:solidFill>
              </a:rPr>
              <a:t>Norjehan</a:t>
            </a:r>
            <a:r>
              <a:rPr lang="en-AU" sz="2400" b="1" dirty="0">
                <a:solidFill>
                  <a:schemeClr val="tx1"/>
                </a:solidFill>
              </a:rPr>
              <a:t> </a:t>
            </a:r>
            <a:r>
              <a:rPr lang="en-AU" sz="2400" b="1" dirty="0" err="1">
                <a:solidFill>
                  <a:schemeClr val="tx1"/>
                </a:solidFill>
              </a:rPr>
              <a:t>Yahaya</a:t>
            </a:r>
            <a:endParaRPr lang="en-AU" sz="2400" b="1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AU" sz="2400" dirty="0">
                <a:solidFill>
                  <a:schemeClr val="tx1"/>
                </a:solidFill>
              </a:rPr>
              <a:t>Specialist in Special Needs Dentistry</a:t>
            </a:r>
          </a:p>
        </p:txBody>
      </p:sp>
      <p:sp>
        <p:nvSpPr>
          <p:cNvPr id="13" name="Right Triangle 12"/>
          <p:cNvSpPr/>
          <p:nvPr/>
        </p:nvSpPr>
        <p:spPr>
          <a:xfrm>
            <a:off x="0" y="914400"/>
            <a:ext cx="2362200" cy="5943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5050">
                <a:alpha val="8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>
            <a:off x="0" y="0"/>
            <a:ext cx="1447800" cy="6858000"/>
          </a:xfrm>
          <a:prstGeom prst="rtTriangle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578677" y="5867400"/>
            <a:ext cx="3361527" cy="825002"/>
            <a:chOff x="4728535" y="117363"/>
            <a:chExt cx="4246915" cy="112980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0456" y="117363"/>
              <a:ext cx="1264994" cy="11298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4728535" y="353332"/>
              <a:ext cx="29842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/>
                <a:t>CLINICAL PRACTICE GUIDELINES</a:t>
              </a:r>
            </a:p>
            <a:p>
              <a:pPr algn="r"/>
              <a:r>
                <a:rPr lang="en-US" dirty="0"/>
                <a:t>Management of </a:t>
              </a:r>
              <a:r>
                <a:rPr lang="en-US" dirty="0" err="1"/>
                <a:t>Haemophilia</a:t>
              </a:r>
              <a:r>
                <a:rPr lang="en-US" dirty="0"/>
                <a:t> 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28600"/>
            <a:ext cx="2006004" cy="308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2488A7-494C-4910-8950-C8119A349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2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cs typeface="Arial" panose="020B0604020202020204" pitchFamily="34" charset="0"/>
              </a:rPr>
              <a:t>Case 2: History</a:t>
            </a:r>
            <a:endParaRPr lang="en-US" b="1" dirty="0"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949" y="1258788"/>
            <a:ext cx="8229600" cy="4525963"/>
          </a:xfrm>
        </p:spPr>
        <p:txBody>
          <a:bodyPr>
            <a:noAutofit/>
          </a:bodyPr>
          <a:lstStyle/>
          <a:p>
            <a:r>
              <a:rPr lang="en-MY" dirty="0">
                <a:cs typeface="Arial" panose="020B0604020202020204" pitchFamily="34" charset="0"/>
              </a:rPr>
              <a:t>AA, a 5-year-old boy with severe haemophilia A, is on prophylaxis. </a:t>
            </a:r>
          </a:p>
          <a:p>
            <a:r>
              <a:rPr lang="en-MY" dirty="0">
                <a:cs typeface="Arial" panose="020B0604020202020204" pitchFamily="34" charset="0"/>
              </a:rPr>
              <a:t>He is followed-up at a Haemophilia Treatment Centre (HTC) and has good compliance. </a:t>
            </a:r>
          </a:p>
          <a:p>
            <a:r>
              <a:rPr lang="en-MY" dirty="0">
                <a:cs typeface="Arial" panose="020B0604020202020204" pitchFamily="34" charset="0"/>
              </a:rPr>
              <a:t>The boy is admitted for acute appendicitis. The surgeon has decided to perform surgery on him. You are called by the surgeon to  assist in the haemostatic support.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60E1A5-33BF-4299-8629-E8906EBF3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738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cs typeface="Arial" panose="020B0604020202020204" pitchFamily="34" charset="0"/>
              </a:rPr>
              <a:t>Question 5</a:t>
            </a:r>
            <a:endParaRPr lang="en-US" b="1" dirty="0"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949" y="1258788"/>
            <a:ext cx="7985051" cy="4525963"/>
          </a:xfrm>
        </p:spPr>
        <p:txBody>
          <a:bodyPr>
            <a:normAutofit/>
          </a:bodyPr>
          <a:lstStyle/>
          <a:p>
            <a:endParaRPr lang="en-MY" sz="4400" dirty="0">
              <a:cs typeface="Arial" panose="020B0604020202020204" pitchFamily="34" charset="0"/>
            </a:endParaRPr>
          </a:p>
          <a:p>
            <a:r>
              <a:rPr lang="en-MY" dirty="0">
                <a:cs typeface="Arial" panose="020B0604020202020204" pitchFamily="34" charset="0"/>
              </a:rPr>
              <a:t>What is your plan?</a:t>
            </a:r>
            <a:endParaRPr lang="en-US" dirty="0"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1F4144-B926-420E-AE34-6AB6380E1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02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5</a:t>
            </a:r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949" y="1258788"/>
            <a:ext cx="7756451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MY" dirty="0">
                <a:cs typeface="Arial" panose="020B0604020202020204" pitchFamily="34" charset="0"/>
              </a:rPr>
              <a:t>The surgery should be done at HTC.</a:t>
            </a:r>
          </a:p>
          <a:p>
            <a:pPr marL="514350" indent="-514350">
              <a:buFont typeface="+mj-lt"/>
              <a:buAutoNum type="arabicParenR"/>
            </a:pPr>
            <a:r>
              <a:rPr lang="en-MY" dirty="0">
                <a:cs typeface="Arial" panose="020B0604020202020204" pitchFamily="34" charset="0"/>
              </a:rPr>
              <a:t>Pre-operatively, inhibitor screening must be carried out.</a:t>
            </a:r>
          </a:p>
          <a:p>
            <a:pPr marL="514350" lvl="0" indent="-514350">
              <a:buFont typeface="+mj-lt"/>
              <a:buAutoNum type="arabicParenR"/>
            </a:pPr>
            <a:r>
              <a:rPr lang="en-MY" dirty="0">
                <a:cs typeface="Arial" panose="020B0604020202020204" pitchFamily="34" charset="0"/>
              </a:rPr>
              <a:t>The surgery is scheduled early in the day for optimal laboratory and factor support.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11DA88-211C-4079-8ADA-2D5701AF3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4407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rgbClr val="FF0000"/>
                </a:solidFill>
                <a:cs typeface="Arial" panose="020B0604020202020204" pitchFamily="34" charset="0"/>
              </a:rPr>
              <a:t>Answer 5</a:t>
            </a:r>
            <a:endParaRPr lang="en-US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949" y="1258788"/>
            <a:ext cx="7985051" cy="4706715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arenR" startAt="4"/>
            </a:pPr>
            <a:r>
              <a:rPr lang="en-MY" dirty="0">
                <a:cs typeface="Arial" panose="020B0604020202020204" pitchFamily="34" charset="0"/>
              </a:rPr>
              <a:t>The anaesthesiologist involved has experience in treating patients with bleeding disorders.</a:t>
            </a:r>
          </a:p>
          <a:p>
            <a:pPr marL="514350" lvl="0" indent="-514350">
              <a:buFont typeface="+mj-lt"/>
              <a:buAutoNum type="arabicParenR" startAt="4"/>
            </a:pPr>
            <a:r>
              <a:rPr lang="en-MY" dirty="0">
                <a:cs typeface="Arial" panose="020B0604020202020204" pitchFamily="34" charset="0"/>
              </a:rPr>
              <a:t>Adequate laboratory support for monitoring factor level and inhibitor testing.</a:t>
            </a:r>
          </a:p>
          <a:p>
            <a:pPr marL="514350" lvl="0" indent="-514350">
              <a:buFont typeface="+mj-lt"/>
              <a:buAutoNum type="arabicParenR" startAt="4"/>
            </a:pPr>
            <a:r>
              <a:rPr lang="en-MY" dirty="0">
                <a:cs typeface="Arial" panose="020B0604020202020204" pitchFamily="34" charset="0"/>
              </a:rPr>
              <a:t>Adequate quantities of factor concentrates must be available peri-operatively and during the duration of healing and/or rehabilitation.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A3637-8F5D-4BBE-BC98-890B9A98F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70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cs typeface="Arial" panose="020B0604020202020204" pitchFamily="34" charset="0"/>
              </a:rPr>
              <a:t>Case 3: History</a:t>
            </a:r>
            <a:endParaRPr lang="en-US" b="1" dirty="0"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949" y="1258788"/>
            <a:ext cx="7985051" cy="4525963"/>
          </a:xfrm>
        </p:spPr>
        <p:txBody>
          <a:bodyPr>
            <a:normAutofit fontScale="92500" lnSpcReduction="10000"/>
          </a:bodyPr>
          <a:lstStyle/>
          <a:p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cs typeface="Arial" panose="020B0604020202020204" pitchFamily="34" charset="0"/>
              </a:rPr>
              <a:t>Mr. AC, 55-year-old Chinese man, has severe Haemophilia A. </a:t>
            </a:r>
          </a:p>
          <a:p>
            <a:r>
              <a:rPr lang="en-US" dirty="0">
                <a:cs typeface="Arial" panose="020B0604020202020204" pitchFamily="34" charset="0"/>
              </a:rPr>
              <a:t>He is on regular dental follow-up for his gum problem at a dental clinic in the hospital.</a:t>
            </a:r>
          </a:p>
          <a:p>
            <a:r>
              <a:rPr lang="en-US" dirty="0">
                <a:cs typeface="Arial" panose="020B0604020202020204" pitchFamily="34" charset="0"/>
              </a:rPr>
              <a:t>Upon examination, his problem is getting worse. </a:t>
            </a:r>
          </a:p>
          <a:p>
            <a:r>
              <a:rPr lang="en-US" dirty="0">
                <a:cs typeface="Arial" panose="020B0604020202020204" pitchFamily="34" charset="0"/>
              </a:rPr>
              <a:t>Hence, he is planned for 3 mobile teeth extractions.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D0FF38-226A-4FCB-8B76-06D407155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44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cs typeface="Arial" panose="020B0604020202020204" pitchFamily="34" charset="0"/>
              </a:rPr>
              <a:t>Progress (cont.)</a:t>
            </a:r>
            <a:endParaRPr lang="en-US" b="1" dirty="0"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531" y="1680396"/>
            <a:ext cx="7985051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cs typeface="Arial" panose="020B0604020202020204" pitchFamily="34" charset="0"/>
              </a:rPr>
              <a:t>The dental specialist indicates in the referral letter to the </a:t>
            </a:r>
            <a:r>
              <a:rPr lang="en-US" dirty="0" err="1">
                <a:cs typeface="Arial" panose="020B0604020202020204" pitchFamily="34" charset="0"/>
              </a:rPr>
              <a:t>haematologist</a:t>
            </a:r>
            <a:r>
              <a:rPr lang="en-US" dirty="0">
                <a:cs typeface="Arial" panose="020B0604020202020204" pitchFamily="34" charset="0"/>
              </a:rPr>
              <a:t>:</a:t>
            </a:r>
          </a:p>
          <a:p>
            <a:r>
              <a:rPr lang="en-US" sz="2800" dirty="0">
                <a:cs typeface="Arial" panose="020B0604020202020204" pitchFamily="34" charset="0"/>
              </a:rPr>
              <a:t>Three mobile teeth extractions under infiltration of local </a:t>
            </a:r>
            <a:r>
              <a:rPr lang="en-US" sz="2800" dirty="0" err="1">
                <a:cs typeface="Arial" panose="020B0604020202020204" pitchFamily="34" charset="0"/>
              </a:rPr>
              <a:t>anaesthesia</a:t>
            </a:r>
            <a:endParaRPr lang="en-US" sz="2800" dirty="0">
              <a:cs typeface="Arial" panose="020B0604020202020204" pitchFamily="34" charset="0"/>
            </a:endParaRPr>
          </a:p>
          <a:p>
            <a:r>
              <a:rPr lang="en-US" sz="2800" dirty="0">
                <a:cs typeface="Arial" panose="020B0604020202020204" pitchFamily="34" charset="0"/>
              </a:rPr>
              <a:t>Simple and non-surgical dental extractions</a:t>
            </a:r>
          </a:p>
          <a:p>
            <a:r>
              <a:rPr lang="en-US" sz="2800" dirty="0">
                <a:cs typeface="Arial" panose="020B0604020202020204" pitchFamily="34" charset="0"/>
              </a:rPr>
              <a:t>Request for factor replacement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2C28E9-0E1E-4E56-BF74-BB896E878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427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cs typeface="Arial" panose="020B0604020202020204" pitchFamily="34" charset="0"/>
              </a:rPr>
              <a:t>Question 6</a:t>
            </a:r>
            <a:endParaRPr lang="en-US" b="1" dirty="0"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949" y="1258789"/>
            <a:ext cx="7985051" cy="4151412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 dirty="0">
                <a:cs typeface="Arial" panose="020B0604020202020204" pitchFamily="34" charset="0"/>
              </a:rPr>
              <a:t>What is the calculation for factor replacement therapy and is there a need for post-operation additional factor replacement?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EDAC7E-61FE-44AC-96FE-BDA0EB591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7444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Answer 6</a:t>
            </a:r>
            <a:endParaRPr lang="en-US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949" y="1258788"/>
            <a:ext cx="7985051" cy="4525963"/>
          </a:xfrm>
        </p:spPr>
        <p:txBody>
          <a:bodyPr/>
          <a:lstStyle/>
          <a:p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MY" dirty="0">
                <a:latin typeface="Arial" panose="020B0604020202020204" pitchFamily="34" charset="0"/>
                <a:cs typeface="Arial" panose="020B0604020202020204" pitchFamily="34" charset="0"/>
              </a:rPr>
              <a:t>What is your plan?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D39982A3-B07A-4F0D-B596-4AE5F65B6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308" y="1828800"/>
            <a:ext cx="8753999" cy="1819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8745F26-9F07-4DF6-AF39-B065F62CC4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000" y="3648173"/>
            <a:ext cx="8753999" cy="101420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A91A5E-0B06-456F-83BC-7D07B6083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991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cs typeface="Arial" panose="020B0604020202020204" pitchFamily="34" charset="0"/>
              </a:rPr>
              <a:t>Progress (cont.)</a:t>
            </a:r>
            <a:endParaRPr lang="en-US" b="1" dirty="0"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949" y="1258788"/>
            <a:ext cx="7985051" cy="4525963"/>
          </a:xfrm>
        </p:spPr>
        <p:txBody>
          <a:bodyPr/>
          <a:lstStyle/>
          <a:p>
            <a:pPr marL="0" indent="0">
              <a:buNone/>
            </a:pPr>
            <a:r>
              <a:rPr lang="en-MY" dirty="0">
                <a:cs typeface="Arial" panose="020B0604020202020204" pitchFamily="34" charset="0"/>
              </a:rPr>
              <a:t>Dental extractions are done and uneventful.</a:t>
            </a:r>
          </a:p>
          <a:p>
            <a:pPr marL="0" indent="0">
              <a:buNone/>
            </a:pPr>
            <a:r>
              <a:rPr lang="en-MY" dirty="0">
                <a:cs typeface="Arial" panose="020B0604020202020204" pitchFamily="34" charset="0"/>
              </a:rPr>
              <a:t>Prescription by the dental specialist: </a:t>
            </a:r>
          </a:p>
          <a:p>
            <a:r>
              <a:rPr lang="en-MY" sz="2800" dirty="0">
                <a:cs typeface="Arial" panose="020B0604020202020204" pitchFamily="34" charset="0"/>
              </a:rPr>
              <a:t>T-Paracetamol 1 g (500 mg x 2 tabs) TDS PRN</a:t>
            </a:r>
          </a:p>
          <a:p>
            <a:r>
              <a:rPr lang="en-MY" sz="2800" dirty="0">
                <a:cs typeface="Arial" panose="020B0604020202020204" pitchFamily="34" charset="0"/>
              </a:rPr>
              <a:t>C-Tranexamic acid 500 mg (250 mg x 2 caps) to be dissolved in 10 ml distilled water for mouthwash TDS x 1/52</a:t>
            </a:r>
          </a:p>
          <a:p>
            <a:pPr marL="0" indent="0">
              <a:buNone/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1D7E1A-8FA7-4EBA-A25C-1A1D3BD7C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674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Arial" panose="020B0604020202020204" pitchFamily="34" charset="0"/>
              </a:rPr>
              <a:t>Progress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949" y="1258788"/>
            <a:ext cx="7985051" cy="4525963"/>
          </a:xfrm>
        </p:spPr>
        <p:txBody>
          <a:bodyPr/>
          <a:lstStyle/>
          <a:p>
            <a:pPr marL="0" indent="0">
              <a:buNone/>
            </a:pPr>
            <a:r>
              <a:rPr lang="en-MY" dirty="0">
                <a:cs typeface="Arial" panose="020B0604020202020204" pitchFamily="34" charset="0"/>
              </a:rPr>
              <a:t>Post-op 5</a:t>
            </a:r>
            <a:r>
              <a:rPr lang="en-MY" baseline="30000" dirty="0">
                <a:cs typeface="Arial" panose="020B0604020202020204" pitchFamily="34" charset="0"/>
              </a:rPr>
              <a:t>th</a:t>
            </a:r>
            <a:r>
              <a:rPr lang="en-MY" dirty="0">
                <a:cs typeface="Arial" panose="020B0604020202020204" pitchFamily="34" charset="0"/>
              </a:rPr>
              <a:t> day</a:t>
            </a:r>
          </a:p>
          <a:p>
            <a:pPr marL="0" indent="0">
              <a:buNone/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F2B9B143-E406-47A0-B0D4-33037EE4F3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3624" y="1981778"/>
            <a:ext cx="5486876" cy="384081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2EEF86-98DF-4AEF-8206-1D9085DF7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741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  <a:cs typeface="Arial" panose="020B0604020202020204" pitchFamily="34" charset="0"/>
              </a:rPr>
              <a:t>Case 1: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8" y="1429030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dirty="0">
                <a:cs typeface="Arial" panose="020B0604020202020204" pitchFamily="34" charset="0"/>
              </a:rPr>
              <a:t>A 30-year-old pregnant lady at term is in active </a:t>
            </a:r>
            <a:r>
              <a:rPr lang="en-US" dirty="0" err="1">
                <a:cs typeface="Arial" panose="020B0604020202020204" pitchFamily="34" charset="0"/>
              </a:rPr>
              <a:t>labour</a:t>
            </a:r>
            <a:r>
              <a:rPr lang="en-US" dirty="0">
                <a:cs typeface="Arial" panose="020B0604020202020204" pitchFamily="34" charset="0"/>
              </a:rPr>
              <a:t> and admitted to the </a:t>
            </a:r>
            <a:r>
              <a:rPr lang="en-US" dirty="0" err="1">
                <a:cs typeface="Arial" panose="020B0604020202020204" pitchFamily="34" charset="0"/>
              </a:rPr>
              <a:t>labour</a:t>
            </a:r>
            <a:r>
              <a:rPr lang="en-US" dirty="0">
                <a:cs typeface="Arial" panose="020B0604020202020204" pitchFamily="34" charset="0"/>
              </a:rPr>
              <a:t> room. </a:t>
            </a:r>
          </a:p>
          <a:p>
            <a:r>
              <a:rPr lang="en-US" dirty="0">
                <a:cs typeface="Arial" panose="020B0604020202020204" pitchFamily="34" charset="0"/>
              </a:rPr>
              <a:t>You are called to standby for the delivery as the mother has a son with severe Haemophilia A. </a:t>
            </a:r>
          </a:p>
          <a:p>
            <a:pPr marL="0" indent="0">
              <a:buNone/>
            </a:pPr>
            <a:endParaRPr lang="en-US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MY" sz="4400" b="1" dirty="0">
                <a:cs typeface="Arial" panose="020B0604020202020204" pitchFamily="34" charset="0"/>
              </a:rPr>
              <a:t>Question 1</a:t>
            </a:r>
            <a:endParaRPr lang="en-US" sz="4400" dirty="0">
              <a:cs typeface="Arial" panose="020B0604020202020204" pitchFamily="34" charset="0"/>
            </a:endParaRPr>
          </a:p>
          <a:p>
            <a:r>
              <a:rPr lang="en-MY" dirty="0">
                <a:cs typeface="Arial" panose="020B0604020202020204" pitchFamily="34" charset="0"/>
              </a:rPr>
              <a:t>What further information do you want from the obstetric team?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D7D8A8-B562-4D6E-BE44-7E9A47299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946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cs typeface="Arial" panose="020B0604020202020204" pitchFamily="34" charset="0"/>
              </a:rPr>
              <a:t>Progress (cont.)</a:t>
            </a:r>
            <a:endParaRPr lang="en-US" b="1" dirty="0"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949" y="1258788"/>
            <a:ext cx="7985051" cy="4525963"/>
          </a:xfrm>
        </p:spPr>
        <p:txBody>
          <a:bodyPr>
            <a:normAutofit fontScale="92500" lnSpcReduction="10000"/>
          </a:bodyPr>
          <a:lstStyle/>
          <a:p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500" dirty="0">
                <a:cs typeface="Arial" panose="020B0604020202020204" pitchFamily="34" charset="0"/>
              </a:rPr>
              <a:t>Mr. AC develops severely prolonged bleeding from the dental sockets. Further clinical history taking reveals:</a:t>
            </a:r>
          </a:p>
          <a:p>
            <a:r>
              <a:rPr lang="en-US" sz="3000" dirty="0">
                <a:cs typeface="Arial" panose="020B0604020202020204" pitchFamily="34" charset="0"/>
              </a:rPr>
              <a:t>he did not take the additional factor replacement</a:t>
            </a:r>
          </a:p>
          <a:p>
            <a:r>
              <a:rPr lang="en-US" sz="3000" dirty="0">
                <a:cs typeface="Arial" panose="020B0604020202020204" pitchFamily="34" charset="0"/>
              </a:rPr>
              <a:t>he did not use the tranexamic acid mouthwash</a:t>
            </a:r>
          </a:p>
          <a:p>
            <a:r>
              <a:rPr lang="en-US" sz="3000" dirty="0">
                <a:cs typeface="Arial" panose="020B0604020202020204" pitchFamily="34" charset="0"/>
              </a:rPr>
              <a:t>Day 1- Day 4 bleeding stopped with gauze compression (alone)</a:t>
            </a:r>
          </a:p>
          <a:p>
            <a:r>
              <a:rPr lang="en-US" sz="3000" dirty="0">
                <a:cs typeface="Arial" panose="020B0604020202020204" pitchFamily="34" charset="0"/>
              </a:rPr>
              <a:t>severe bleeding occurred last night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3F6F3-AA59-4D08-BF65-0A1462EC8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299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cs typeface="Arial" panose="020B0604020202020204" pitchFamily="34" charset="0"/>
              </a:rPr>
              <a:t>Question 7</a:t>
            </a:r>
            <a:endParaRPr lang="en-US" b="1" dirty="0"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949" y="1258788"/>
            <a:ext cx="7985051" cy="4525963"/>
          </a:xfrm>
        </p:spPr>
        <p:txBody>
          <a:bodyPr/>
          <a:lstStyle/>
          <a:p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MY" dirty="0">
                <a:cs typeface="Arial" panose="020B0604020202020204" pitchFamily="34" charset="0"/>
              </a:rPr>
              <a:t>How would you manage this patient?</a:t>
            </a:r>
            <a:endParaRPr lang="en-US" dirty="0"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A36CB-98D2-4916-86C1-2BE59D7A2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1889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rgbClr val="FF0000"/>
                </a:solidFill>
                <a:cs typeface="Arial" panose="020B0604020202020204" pitchFamily="34" charset="0"/>
              </a:rPr>
              <a:t>Answer 7 </a:t>
            </a:r>
            <a:endParaRPr lang="en-US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54" y="990600"/>
            <a:ext cx="3446150" cy="4893899"/>
          </a:xfrm>
        </p:spPr>
        <p:txBody>
          <a:bodyPr>
            <a:normAutofit fontScale="92500" lnSpcReduction="20000"/>
          </a:bodyPr>
          <a:lstStyle/>
          <a:p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500" dirty="0">
                <a:cs typeface="Arial" panose="020B0604020202020204" pitchFamily="34" charset="0"/>
              </a:rPr>
              <a:t>Administration of clotting factor concentrates</a:t>
            </a:r>
          </a:p>
          <a:p>
            <a:r>
              <a:rPr lang="en-US" sz="3500" dirty="0">
                <a:cs typeface="Arial" panose="020B0604020202020204" pitchFamily="34" charset="0"/>
              </a:rPr>
              <a:t>Oral toilet with tranexamic acid mouthwash</a:t>
            </a:r>
          </a:p>
          <a:p>
            <a:r>
              <a:rPr lang="en-US" sz="3500" dirty="0">
                <a:cs typeface="Arial" panose="020B0604020202020204" pitchFamily="34" charset="0"/>
              </a:rPr>
              <a:t>Local </a:t>
            </a:r>
            <a:r>
              <a:rPr lang="en-US" sz="3500" dirty="0" err="1">
                <a:cs typeface="Arial" panose="020B0604020202020204" pitchFamily="34" charset="0"/>
              </a:rPr>
              <a:t>haemostatic</a:t>
            </a:r>
            <a:r>
              <a:rPr lang="en-US" sz="3500" dirty="0">
                <a:cs typeface="Arial" panose="020B0604020202020204" pitchFamily="34" charset="0"/>
              </a:rPr>
              <a:t> measures e.g. sutures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783C9548-BC00-456C-9CDF-F8C874115C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3101" y="1599688"/>
            <a:ext cx="4919898" cy="364572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2C0EB9-546E-4FB1-82E4-D82FC45D4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6952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cs typeface="Arial" panose="020B0604020202020204" pitchFamily="34" charset="0"/>
              </a:rPr>
              <a:t>Question 8</a:t>
            </a:r>
            <a:endParaRPr lang="en-US" b="1" dirty="0"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949" y="1258788"/>
            <a:ext cx="7985051" cy="4525963"/>
          </a:xfrm>
        </p:spPr>
        <p:txBody>
          <a:bodyPr/>
          <a:lstStyle/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cs typeface="Arial" panose="020B0604020202020204" pitchFamily="34" charset="0"/>
              </a:rPr>
              <a:t>How should you counsel patient after this  incident?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75C3E1-8663-4DE7-B433-91A4701BB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0820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rgbClr val="FF0000"/>
                </a:solidFill>
                <a:cs typeface="Arial" panose="020B0604020202020204" pitchFamily="34" charset="0"/>
              </a:rPr>
              <a:t>Answer 8</a:t>
            </a:r>
            <a:endParaRPr lang="en-US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949" y="1258788"/>
            <a:ext cx="7985051" cy="4525963"/>
          </a:xfrm>
        </p:spPr>
        <p:txBody>
          <a:bodyPr/>
          <a:lstStyle/>
          <a:p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err="1">
                <a:cs typeface="Arial" panose="020B0604020202020204" pitchFamily="34" charset="0"/>
              </a:rPr>
              <a:t>Emphasise</a:t>
            </a:r>
            <a:r>
              <a:rPr lang="en-US" dirty="0">
                <a:cs typeface="Arial" panose="020B0604020202020204" pitchFamily="34" charset="0"/>
              </a:rPr>
              <a:t> on compliance to prophylaxis.</a:t>
            </a:r>
          </a:p>
          <a:p>
            <a:r>
              <a:rPr lang="en-US" dirty="0">
                <a:cs typeface="Arial" panose="020B0604020202020204" pitchFamily="34" charset="0"/>
              </a:rPr>
              <a:t>Seek medical advice immediately if there is any bleeding post-surgery.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8E50C2-2618-4F7D-BEA4-C97E3AB9D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898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cs typeface="Arial" panose="020B0604020202020204" pitchFamily="34" charset="0"/>
              </a:rPr>
              <a:t>Take Home Messages</a:t>
            </a:r>
            <a:endParaRPr lang="en-US" b="1" dirty="0"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102" y="3725915"/>
            <a:ext cx="7566711" cy="1436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05" y="1277006"/>
            <a:ext cx="7641908" cy="2448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D52929-43E0-49BD-9094-AB3125CF6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64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nual Input 3"/>
          <p:cNvSpPr/>
          <p:nvPr/>
        </p:nvSpPr>
        <p:spPr>
          <a:xfrm rot="10800000">
            <a:off x="-9236" y="0"/>
            <a:ext cx="9153236" cy="4800600"/>
          </a:xfrm>
          <a:prstGeom prst="flowChartManualInput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/>
              <a:t>THANK YOU</a:t>
            </a:r>
          </a:p>
        </p:txBody>
      </p:sp>
      <p:sp>
        <p:nvSpPr>
          <p:cNvPr id="5" name="Right Triangle 4"/>
          <p:cNvSpPr/>
          <p:nvPr/>
        </p:nvSpPr>
        <p:spPr>
          <a:xfrm>
            <a:off x="-9236" y="0"/>
            <a:ext cx="2904836" cy="6858000"/>
          </a:xfrm>
          <a:prstGeom prst="rtTriangle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5884499"/>
            <a:ext cx="838200" cy="74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86500" y="6167396"/>
            <a:ext cx="188865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/>
              <a:t>CLINICAL PRACTICE GUIDELINES</a:t>
            </a:r>
          </a:p>
          <a:p>
            <a:pPr algn="r"/>
            <a:r>
              <a:rPr lang="en-US" sz="1100" dirty="0"/>
              <a:t>Management of </a:t>
            </a:r>
            <a:r>
              <a:rPr lang="en-US" sz="1100" dirty="0" err="1"/>
              <a:t>Haemophilia</a:t>
            </a:r>
            <a:r>
              <a:rPr lang="en-US" sz="1100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1155E3-E6D0-4196-9BCC-8E34BF15E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194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rgbClr val="FF0000"/>
                </a:solidFill>
                <a:cs typeface="Arial" panose="020B0604020202020204" pitchFamily="34" charset="0"/>
              </a:rPr>
              <a:t>Answer 1</a:t>
            </a:r>
            <a:endParaRPr lang="en-US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err="1">
                <a:cs typeface="Arial" panose="020B0604020202020204" pitchFamily="34" charset="0"/>
              </a:rPr>
              <a:t>Foetal</a:t>
            </a:r>
            <a:r>
              <a:rPr lang="en-US" dirty="0">
                <a:cs typeface="Arial" panose="020B0604020202020204" pitchFamily="34" charset="0"/>
              </a:rPr>
              <a:t> gender </a:t>
            </a:r>
          </a:p>
          <a:p>
            <a:r>
              <a:rPr lang="en-US" dirty="0">
                <a:cs typeface="Arial" panose="020B0604020202020204" pitchFamily="34" charset="0"/>
              </a:rPr>
              <a:t>Mother’s carrier status of haemophilia</a:t>
            </a:r>
          </a:p>
          <a:p>
            <a:r>
              <a:rPr lang="en-US" dirty="0">
                <a:cs typeface="Arial" panose="020B0604020202020204" pitchFamily="34" charset="0"/>
              </a:rPr>
              <a:t>Potential mode of delivery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A2418-9705-41BA-A681-DD5F2B1C3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236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Progress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2010" y="1066800"/>
            <a:ext cx="7848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cs typeface="Arial" panose="020B0604020202020204" pitchFamily="34" charset="0"/>
              </a:rPr>
              <a:t>The obstetrician tells you that an US at 30-weeks gestation showed a potential male </a:t>
            </a:r>
            <a:r>
              <a:rPr lang="en-US" dirty="0" err="1">
                <a:cs typeface="Arial" panose="020B0604020202020204" pitchFamily="34" charset="0"/>
              </a:rPr>
              <a:t>foetus</a:t>
            </a:r>
            <a:r>
              <a:rPr lang="en-US" dirty="0"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n-US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MY" sz="4400" b="1" dirty="0">
                <a:cs typeface="Arial" panose="020B0604020202020204" pitchFamily="34" charset="0"/>
              </a:rPr>
              <a:t>Question 2</a:t>
            </a:r>
            <a:endParaRPr lang="en-US" sz="4400" dirty="0">
              <a:cs typeface="Arial" panose="020B0604020202020204" pitchFamily="34" charset="0"/>
            </a:endParaRPr>
          </a:p>
          <a:p>
            <a:r>
              <a:rPr lang="en-US" dirty="0">
                <a:cs typeface="Arial" panose="020B0604020202020204" pitchFamily="34" charset="0"/>
              </a:rPr>
              <a:t>What further advice you want to give to the obstetric team?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855367-607F-4221-ABC0-377BB0C5D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40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rgbClr val="FF0000"/>
                </a:solidFill>
                <a:cs typeface="Arial" panose="020B0604020202020204" pitchFamily="34" charset="0"/>
              </a:rPr>
              <a:t>Answer 2</a:t>
            </a:r>
            <a:endParaRPr lang="en-US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MY" dirty="0">
                <a:cs typeface="Arial" panose="020B0604020202020204" pitchFamily="34" charset="0"/>
              </a:rPr>
              <a:t>To avoid: </a:t>
            </a:r>
          </a:p>
          <a:p>
            <a:r>
              <a:rPr lang="en-US" sz="2800" dirty="0">
                <a:cs typeface="Arial" panose="020B0604020202020204" pitchFamily="34" charset="0"/>
              </a:rPr>
              <a:t>any invasive procedures to the </a:t>
            </a:r>
            <a:r>
              <a:rPr lang="en-US" sz="2800" dirty="0" err="1">
                <a:cs typeface="Arial" panose="020B0604020202020204" pitchFamily="34" charset="0"/>
              </a:rPr>
              <a:t>foetus</a:t>
            </a:r>
            <a:r>
              <a:rPr lang="en-US" sz="2800" dirty="0">
                <a:cs typeface="Arial" panose="020B0604020202020204" pitchFamily="34" charset="0"/>
              </a:rPr>
              <a:t> </a:t>
            </a:r>
          </a:p>
          <a:p>
            <a:r>
              <a:rPr lang="en-US" sz="2800" dirty="0">
                <a:cs typeface="Arial" panose="020B0604020202020204" pitchFamily="34" charset="0"/>
              </a:rPr>
              <a:t>assisted vaginal delivery (forceps or vacuum extraction)</a:t>
            </a:r>
            <a:endParaRPr lang="en-US" sz="28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B9F4B3-0B74-4A7F-919F-D6E83BC41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775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Arial" panose="020B0604020202020204" pitchFamily="34" charset="0"/>
              </a:rPr>
              <a:t>Progress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cs typeface="Arial" panose="020B0604020202020204" pitchFamily="34" charset="0"/>
              </a:rPr>
              <a:t>A term baby boy is finally delivered via a spontaneous vaginal delivery with a good Apgar score.</a:t>
            </a:r>
          </a:p>
          <a:p>
            <a:pPr marL="0" indent="0">
              <a:buNone/>
            </a:pPr>
            <a:r>
              <a:rPr lang="en-US" dirty="0"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MY" sz="4400" b="1" dirty="0">
                <a:cs typeface="Arial" panose="020B0604020202020204" pitchFamily="34" charset="0"/>
              </a:rPr>
              <a:t>Question 3</a:t>
            </a:r>
            <a:endParaRPr lang="en-US" sz="4400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cs typeface="Arial" panose="020B0604020202020204" pitchFamily="34" charset="0"/>
              </a:rPr>
              <a:t>What is your further plan for the baby?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E10CFD-4638-4885-8C76-E49141E98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40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rgbClr val="FF0000"/>
                </a:solidFill>
                <a:cs typeface="Arial" panose="020B0604020202020204" pitchFamily="34" charset="0"/>
              </a:rPr>
              <a:t>Answer 3</a:t>
            </a:r>
            <a:endParaRPr lang="en-US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914" y="1066800"/>
            <a:ext cx="8050186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/>
              <a:t>The baby is assumed to have </a:t>
            </a:r>
            <a:r>
              <a:rPr lang="en-US" dirty="0" err="1"/>
              <a:t>haemophilia</a:t>
            </a:r>
            <a:r>
              <a:rPr lang="en-US" dirty="0"/>
              <a:t> until proven otherwise.</a:t>
            </a:r>
          </a:p>
          <a:p>
            <a:r>
              <a:rPr lang="en-US" dirty="0"/>
              <a:t>Oral Vitamin K should be given instead of IM Vitamin K</a:t>
            </a:r>
          </a:p>
          <a:p>
            <a:r>
              <a:rPr lang="en-US" dirty="0"/>
              <a:t>Hepatitis B vaccination should be given subcutaneously.</a:t>
            </a:r>
          </a:p>
          <a:p>
            <a:r>
              <a:rPr lang="en-US" dirty="0"/>
              <a:t>APTT and factor VIII assay should be done as soon as possible, preferably using cord blood.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436B8E-2D3E-4521-99B6-A9BC197D7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74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Arial" panose="020B0604020202020204" pitchFamily="34" charset="0"/>
              </a:rPr>
              <a:t>Progress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949" y="1258788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>
                <a:cs typeface="Arial" panose="020B0604020202020204" pitchFamily="34" charset="0"/>
              </a:rPr>
              <a:t>One hour after delivery, you are informed that the baby develops right hand bruise and swelling due to </a:t>
            </a:r>
            <a:r>
              <a:rPr lang="en-US" dirty="0" err="1">
                <a:cs typeface="Arial" panose="020B0604020202020204" pitchFamily="34" charset="0"/>
              </a:rPr>
              <a:t>venepuncture</a:t>
            </a:r>
            <a:r>
              <a:rPr lang="en-US" dirty="0">
                <a:cs typeface="Arial" panose="020B0604020202020204" pitchFamily="34" charset="0"/>
              </a:rPr>
              <a:t> for blood samples. His APTT is prolonged and factor VIII assay is &lt;1%. </a:t>
            </a:r>
          </a:p>
          <a:p>
            <a:pPr marL="0" indent="0">
              <a:buNone/>
            </a:pPr>
            <a:endParaRPr lang="en-US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MY" sz="4400" b="1" dirty="0">
                <a:cs typeface="Arial" panose="020B0604020202020204" pitchFamily="34" charset="0"/>
              </a:rPr>
              <a:t>Question 4</a:t>
            </a:r>
            <a:endParaRPr lang="en-US" sz="4400" dirty="0">
              <a:cs typeface="Arial" panose="020B0604020202020204" pitchFamily="34" charset="0"/>
            </a:endParaRPr>
          </a:p>
          <a:p>
            <a:r>
              <a:rPr lang="en-US" dirty="0">
                <a:cs typeface="Arial" panose="020B0604020202020204" pitchFamily="34" charset="0"/>
              </a:rPr>
              <a:t>What is your next plan?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C7165F-DA1E-4D6C-A3AB-3EF593E8C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352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Answer 4</a:t>
            </a:r>
            <a:endParaRPr lang="en-US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949" y="1258788"/>
            <a:ext cx="7985051" cy="4525963"/>
          </a:xfrm>
        </p:spPr>
        <p:txBody>
          <a:bodyPr>
            <a:normAutofit/>
          </a:bodyPr>
          <a:lstStyle/>
          <a:p>
            <a:r>
              <a:rPr lang="en-US" dirty="0">
                <a:cs typeface="Arial" panose="020B0604020202020204" pitchFamily="34" charset="0"/>
              </a:rPr>
              <a:t>Treat the baby with factor VIII concentrates until resolution.</a:t>
            </a:r>
          </a:p>
          <a:p>
            <a:r>
              <a:rPr lang="en-US" dirty="0">
                <a:cs typeface="Arial" panose="020B0604020202020204" pitchFamily="34" charset="0"/>
              </a:rPr>
              <a:t>Plan for all his vaccinations to be given subcutaneously.</a:t>
            </a:r>
          </a:p>
          <a:p>
            <a:r>
              <a:rPr lang="en-US" dirty="0">
                <a:cs typeface="Arial" panose="020B0604020202020204" pitchFamily="34" charset="0"/>
              </a:rPr>
              <a:t>Start screening for inhibitor once every 5 exposure days (EDs) until 20 EDs, then every 10 EDs between 21 and 50 </a:t>
            </a:r>
            <a:r>
              <a:rPr lang="en-US" dirty="0" err="1">
                <a:cs typeface="Arial" panose="020B0604020202020204" pitchFamily="34" charset="0"/>
              </a:rPr>
              <a:t>EDs.</a:t>
            </a:r>
            <a:endParaRPr lang="en-US" dirty="0"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D29D29-19BC-45C8-8898-3E45F2BC7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57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</TotalTime>
  <Words>961</Words>
  <Application>Microsoft Office PowerPoint</Application>
  <PresentationFormat>On-screen Show (4:3)</PresentationFormat>
  <Paragraphs>189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Calibri</vt:lpstr>
      <vt:lpstr>Office Theme</vt:lpstr>
      <vt:lpstr>Training of Core Trainers  CPG Management of Haemophilia Case Discussion 4 </vt:lpstr>
      <vt:lpstr>Case 1: History</vt:lpstr>
      <vt:lpstr>Answer 1</vt:lpstr>
      <vt:lpstr>Progress (cont.)</vt:lpstr>
      <vt:lpstr>Answer 2</vt:lpstr>
      <vt:lpstr>Progress (cont.)</vt:lpstr>
      <vt:lpstr>Answer 3</vt:lpstr>
      <vt:lpstr>Progress (cont.)</vt:lpstr>
      <vt:lpstr>Answer 4</vt:lpstr>
      <vt:lpstr>Case 2: History</vt:lpstr>
      <vt:lpstr>Question 5</vt:lpstr>
      <vt:lpstr>Answer 5</vt:lpstr>
      <vt:lpstr>Answer 5</vt:lpstr>
      <vt:lpstr>Case 3: History</vt:lpstr>
      <vt:lpstr>Progress (cont.)</vt:lpstr>
      <vt:lpstr>Question 6</vt:lpstr>
      <vt:lpstr>Answer 6</vt:lpstr>
      <vt:lpstr>Progress (cont.)</vt:lpstr>
      <vt:lpstr>Progress (cont.)</vt:lpstr>
      <vt:lpstr>Progress (cont.)</vt:lpstr>
      <vt:lpstr>Question 7</vt:lpstr>
      <vt:lpstr>Answer 7 </vt:lpstr>
      <vt:lpstr>Question 8</vt:lpstr>
      <vt:lpstr>Answer 8</vt:lpstr>
      <vt:lpstr>Take Home Messages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Dr. Mohd. Aminuddin</cp:lastModifiedBy>
  <cp:revision>32</cp:revision>
  <dcterms:created xsi:type="dcterms:W3CDTF">2019-04-12T03:15:03Z</dcterms:created>
  <dcterms:modified xsi:type="dcterms:W3CDTF">2019-12-31T01:34:14Z</dcterms:modified>
</cp:coreProperties>
</file>